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8288000" cy="10287000"/>
  <p:notesSz cx="6858000" cy="9144000"/>
  <p:embeddedFontLst>
    <p:embeddedFont>
      <p:font typeface="Lilita One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4kHpSZDN30ncYYmMthlEei1x2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3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026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/>
          <p:nvPr/>
        </p:nvSpPr>
        <p:spPr>
          <a:xfrm>
            <a:off x="0" y="-1789331"/>
            <a:ext cx="1828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2.png"/><Relationship Id="rId5" Type="http://schemas.openxmlformats.org/officeDocument/2006/relationships/image" Target="../media/image34.png"/><Relationship Id="rId1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18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0.xml"/><Relationship Id="rId7" Type="http://schemas.openxmlformats.org/officeDocument/2006/relationships/slide" Target="slide18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slide" Target="slide9.xml"/><Relationship Id="rId5" Type="http://schemas.openxmlformats.org/officeDocument/2006/relationships/slide" Target="slide16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3653" y="1072695"/>
            <a:ext cx="14478001" cy="896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25582" y="6753744"/>
            <a:ext cx="3013008" cy="328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80371" y="7288843"/>
            <a:ext cx="2882047" cy="280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4820" y="538766"/>
            <a:ext cx="2358359" cy="232834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819400" y="2929034"/>
            <a:ext cx="13122600" cy="51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rgbClr val="663E2C"/>
                </a:solidFill>
                <a:latin typeface="Sofia"/>
                <a:ea typeface="Sofia"/>
                <a:cs typeface="Sofia"/>
                <a:sym typeface="Sofia"/>
              </a:rPr>
              <a:t>ĐẶC ĐIỂM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rgbClr val="663E2C"/>
                </a:solidFill>
                <a:latin typeface="Sofia"/>
                <a:ea typeface="Sofia"/>
                <a:cs typeface="Sofia"/>
                <a:sym typeface="Sofia"/>
              </a:rPr>
              <a:t>LOẠI HÌNH </a:t>
            </a:r>
            <a:endParaRPr sz="9600" b="1" i="0" u="none" strike="noStrike" cap="none">
              <a:solidFill>
                <a:srgbClr val="663E2C"/>
              </a:solidFill>
              <a:latin typeface="Sofia"/>
              <a:ea typeface="Sofia"/>
              <a:cs typeface="Sofia"/>
              <a:sym typeface="Sofi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rgbClr val="663E2C"/>
                </a:solidFill>
                <a:latin typeface="Sofia"/>
                <a:ea typeface="Sofia"/>
                <a:cs typeface="Sofia"/>
                <a:sym typeface="Sofia"/>
              </a:rPr>
              <a:t>TIẾNG VIỆT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743436" y="471497"/>
            <a:ext cx="14932072" cy="497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02910" y="342900"/>
            <a:ext cx="2483308" cy="248330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 txBox="1"/>
          <p:nvPr/>
        </p:nvSpPr>
        <p:spPr>
          <a:xfrm>
            <a:off x="2842752" y="742804"/>
            <a:ext cx="12602495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1. "Đưa người ta không đưa qua sông"</a:t>
            </a:r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2590800" y="2975335"/>
            <a:ext cx="13502145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2. "Thấy một mặt trời trong lăng rất đỏ"</a:t>
            </a:r>
            <a:endParaRPr/>
          </a:p>
        </p:txBody>
      </p:sp>
      <p:sp>
        <p:nvSpPr>
          <p:cNvPr id="198" name="Google Shape;198;p10"/>
          <p:cNvSpPr txBox="1"/>
          <p:nvPr/>
        </p:nvSpPr>
        <p:spPr>
          <a:xfrm>
            <a:off x="8991600" y="2181961"/>
            <a:ext cx="719721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(Tống biệt hành - Thâm Tâm) </a:t>
            </a:r>
            <a:endParaRPr/>
          </a:p>
        </p:txBody>
      </p:sp>
      <p:sp>
        <p:nvSpPr>
          <p:cNvPr id="199" name="Google Shape;199;p10"/>
          <p:cNvSpPr txBox="1"/>
          <p:nvPr/>
        </p:nvSpPr>
        <p:spPr>
          <a:xfrm>
            <a:off x="8981768" y="4191955"/>
            <a:ext cx="834021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(Viếng lăng Bác - Viễn Phương)</a:t>
            </a:r>
            <a:endParaRPr/>
          </a:p>
        </p:txBody>
      </p:sp>
      <p:sp>
        <p:nvSpPr>
          <p:cNvPr id="200" name="Google Shape;200;p10"/>
          <p:cNvSpPr txBox="1"/>
          <p:nvPr/>
        </p:nvSpPr>
        <p:spPr>
          <a:xfrm>
            <a:off x="990600" y="5578621"/>
            <a:ext cx="16306800" cy="337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- Hai câu thơ trên có bao nhiêu tiếng? bao nhiêu từ?  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- Mỗi tiếng ở hai câu thơ trên có thể cấu tạo nên từ khác không? Cho ví dụ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600199" y="886418"/>
            <a:ext cx="16041663" cy="862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47594">
            <a:off x="1246668" y="6542804"/>
            <a:ext cx="2303334" cy="277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68060">
            <a:off x="2733084" y="547433"/>
            <a:ext cx="1070620" cy="20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34548" y="5522120"/>
            <a:ext cx="1504885" cy="350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4872382" y="7212056"/>
            <a:ext cx="2636346" cy="273067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/>
          <p:nvPr/>
        </p:nvSpPr>
        <p:spPr>
          <a:xfrm>
            <a:off x="3907662" y="1076625"/>
            <a:ext cx="11878308" cy="2104918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solidFill>
            <a:srgbClr val="394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 txBox="1"/>
          <p:nvPr/>
        </p:nvSpPr>
        <p:spPr>
          <a:xfrm>
            <a:off x="4237989" y="1519550"/>
            <a:ext cx="1056571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rPr>
              <a:t>Cấu tạo cơ bản của âm tiết</a:t>
            </a:r>
            <a:endParaRPr sz="6600" b="1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4940766" y="3732272"/>
            <a:ext cx="8406468" cy="1041777"/>
          </a:xfrm>
          <a:prstGeom prst="rect">
            <a:avLst/>
          </a:prstGeom>
          <a:solidFill>
            <a:srgbClr val="394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4957972" y="5153970"/>
            <a:ext cx="1823828" cy="3613480"/>
          </a:xfrm>
          <a:prstGeom prst="rect">
            <a:avLst/>
          </a:prstGeom>
          <a:solidFill>
            <a:srgbClr val="D88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7083086" y="6326377"/>
            <a:ext cx="1917233" cy="2479140"/>
          </a:xfrm>
          <a:prstGeom prst="rect">
            <a:avLst/>
          </a:prstGeom>
          <a:solidFill>
            <a:srgbClr val="394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9256543" y="6339529"/>
            <a:ext cx="2252131" cy="2427921"/>
          </a:xfrm>
          <a:prstGeom prst="rect">
            <a:avLst/>
          </a:prstGeom>
          <a:solidFill>
            <a:srgbClr val="394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11698398" y="6382792"/>
            <a:ext cx="1917233" cy="2384658"/>
          </a:xfrm>
          <a:prstGeom prst="rect">
            <a:avLst/>
          </a:prstGeom>
          <a:solidFill>
            <a:srgbClr val="3948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7072724" y="5153970"/>
            <a:ext cx="6542907" cy="990600"/>
          </a:xfrm>
          <a:prstGeom prst="rect">
            <a:avLst/>
          </a:prstGeom>
          <a:solidFill>
            <a:srgbClr val="D88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7287135" y="3555281"/>
            <a:ext cx="5088458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Thanh điệu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5037892" y="5767322"/>
            <a:ext cx="1554006" cy="247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Âm đầu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9432975" y="4951040"/>
            <a:ext cx="1554006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Vần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7287135" y="6326378"/>
            <a:ext cx="1554006" cy="247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Âm đệm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9475533" y="6326378"/>
            <a:ext cx="2050660" cy="247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Âm chính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11836811" y="6382792"/>
            <a:ext cx="1554006" cy="247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Âm cuối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7136" y="7830404"/>
            <a:ext cx="2717864" cy="253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11600" y="7058803"/>
            <a:ext cx="2713385" cy="33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21026" y="8773047"/>
            <a:ext cx="2220462" cy="133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2"/>
          <p:cNvPicPr preferRelativeResize="0"/>
          <p:nvPr/>
        </p:nvPicPr>
        <p:blipFill rotWithShape="1">
          <a:blip r:embed="rId6">
            <a:alphaModFix/>
          </a:blip>
          <a:srcRect t="39357"/>
          <a:stretch/>
        </p:blipFill>
        <p:spPr>
          <a:xfrm flipH="1">
            <a:off x="228599" y="876300"/>
            <a:ext cx="10304583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 txBox="1"/>
          <p:nvPr/>
        </p:nvSpPr>
        <p:spPr>
          <a:xfrm>
            <a:off x="457200" y="1283405"/>
            <a:ext cx="10515600" cy="97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1. "Đưa người ta không đưa qua sông"</a:t>
            </a:r>
            <a:endParaRPr/>
          </a:p>
        </p:txBody>
      </p:sp>
      <p:sp>
        <p:nvSpPr>
          <p:cNvPr id="233" name="Google Shape;233;p12"/>
          <p:cNvSpPr txBox="1"/>
          <p:nvPr/>
        </p:nvSpPr>
        <p:spPr>
          <a:xfrm>
            <a:off x="10749026" y="1282868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 tiếng, 7 âm tiết, 7 từ</a:t>
            </a:r>
            <a:endParaRPr sz="6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6">
            <a:alphaModFix/>
          </a:blip>
          <a:srcRect t="39357"/>
          <a:stretch/>
        </p:blipFill>
        <p:spPr>
          <a:xfrm flipH="1">
            <a:off x="7542816" y="3199851"/>
            <a:ext cx="10515598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8001000" y="3645202"/>
            <a:ext cx="10515600" cy="97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2. "Có một mặt trời trong lăng rất đỏ"</a:t>
            </a:r>
            <a:endParaRPr/>
          </a:p>
        </p:txBody>
      </p:sp>
      <p:sp>
        <p:nvSpPr>
          <p:cNvPr id="236" name="Google Shape;236;p12"/>
          <p:cNvSpPr txBox="1"/>
          <p:nvPr/>
        </p:nvSpPr>
        <p:spPr>
          <a:xfrm>
            <a:off x="703384" y="3665267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8 tiếng, 8 âm tiết, 7 từ</a:t>
            </a:r>
            <a:endParaRPr sz="6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2996015" y="5805468"/>
            <a:ext cx="137027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Khi đọc và khi viết đều tách rời nhau (độc lập)</a:t>
            </a:r>
            <a:endParaRPr sz="6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564884" y="6413637"/>
            <a:ext cx="2048727" cy="12903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C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2996015" y="7196139"/>
            <a:ext cx="137027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Mỗi tiếng trên đều có thể là yếu tố cấu tạo từ</a:t>
            </a:r>
            <a:endParaRPr sz="6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257199" y="471497"/>
            <a:ext cx="14932072" cy="934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79717" y="3390900"/>
            <a:ext cx="3176902" cy="317690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3"/>
          <p:cNvSpPr txBox="1"/>
          <p:nvPr/>
        </p:nvSpPr>
        <p:spPr>
          <a:xfrm>
            <a:off x="2475963" y="1348077"/>
            <a:ext cx="1135712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Về mặt</a:t>
            </a:r>
            <a:r>
              <a:rPr lang="en-US" sz="6600" u="sng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ngữ âm:</a:t>
            </a: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Tiếng là âm tiết</a:t>
            </a:r>
            <a:endParaRPr sz="66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2398635" y="3041798"/>
            <a:ext cx="126492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Về mặt </a:t>
            </a:r>
            <a:r>
              <a:rPr lang="en-US" sz="6600" u="sng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sử dụng</a:t>
            </a: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: Tiếng là từ (từ đơn) hoặc là yếu tố cấu tạo nên từ (từ láy, từ ghép)</a:t>
            </a:r>
            <a:endParaRPr sz="66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3313035" y="6964639"/>
            <a:ext cx="121191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Tiếng là đơn vị cơ sở của ngữ pháp. </a:t>
            </a:r>
            <a:endParaRPr sz="66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1484235" y="6777235"/>
            <a:ext cx="1828800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8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4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677964" y="471497"/>
            <a:ext cx="14932072" cy="934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44675">
            <a:off x="15834617" y="5823403"/>
            <a:ext cx="1590727" cy="370720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/>
          <p:nvPr/>
        </p:nvSpPr>
        <p:spPr>
          <a:xfrm>
            <a:off x="1019905" y="1028700"/>
            <a:ext cx="4238662" cy="8003166"/>
          </a:xfrm>
          <a:custGeom>
            <a:avLst/>
            <a:gdLst/>
            <a:ahLst/>
            <a:cxnLst/>
            <a:rect l="l" t="t" r="r" b="b"/>
            <a:pathLst>
              <a:path w="2030526" h="3833907" extrusionOk="0">
                <a:moveTo>
                  <a:pt x="278431" y="16918"/>
                </a:moveTo>
                <a:cubicBezTo>
                  <a:pt x="278431" y="16918"/>
                  <a:pt x="604014" y="12258"/>
                  <a:pt x="906248" y="12454"/>
                </a:cubicBezTo>
                <a:cubicBezTo>
                  <a:pt x="1135303" y="12671"/>
                  <a:pt x="1756458" y="0"/>
                  <a:pt x="1756458" y="0"/>
                </a:cubicBezTo>
                <a:cubicBezTo>
                  <a:pt x="1823922" y="0"/>
                  <a:pt x="1899859" y="0"/>
                  <a:pt x="1978632" y="85073"/>
                </a:cubicBezTo>
                <a:cubicBezTo>
                  <a:pt x="2021610" y="131488"/>
                  <a:pt x="2022678" y="240224"/>
                  <a:pt x="2023083" y="320281"/>
                </a:cubicBezTo>
                <a:cubicBezTo>
                  <a:pt x="2023083" y="320281"/>
                  <a:pt x="2021379" y="2549646"/>
                  <a:pt x="2021379" y="3071322"/>
                </a:cubicBezTo>
                <a:cubicBezTo>
                  <a:pt x="2021379" y="3285481"/>
                  <a:pt x="2030527" y="3584660"/>
                  <a:pt x="2030527" y="3584660"/>
                </a:cubicBezTo>
                <a:cubicBezTo>
                  <a:pt x="2030527" y="3713329"/>
                  <a:pt x="2026357" y="3833907"/>
                  <a:pt x="1773519" y="3825772"/>
                </a:cubicBezTo>
                <a:cubicBezTo>
                  <a:pt x="1773519" y="3825772"/>
                  <a:pt x="1397047" y="3805474"/>
                  <a:pt x="1143507" y="3813072"/>
                </a:cubicBezTo>
                <a:cubicBezTo>
                  <a:pt x="950110" y="3821207"/>
                  <a:pt x="304023" y="3833907"/>
                  <a:pt x="304023" y="3833907"/>
                </a:cubicBezTo>
                <a:cubicBezTo>
                  <a:pt x="132548" y="3833907"/>
                  <a:pt x="4213" y="3732837"/>
                  <a:pt x="8532" y="3530290"/>
                </a:cubicBezTo>
                <a:cubicBezTo>
                  <a:pt x="8532" y="3530290"/>
                  <a:pt x="9630" y="3031749"/>
                  <a:pt x="4815" y="1207965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D88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1434499" y="1405278"/>
            <a:ext cx="3309951" cy="3236898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solidFill>
            <a:srgbClr val="F0F4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1412530" y="5066339"/>
            <a:ext cx="3457044" cy="3380746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solidFill>
            <a:srgbClr val="F0F4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5916626" y="1840743"/>
            <a:ext cx="105156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What time is it?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5676501" y="5144674"/>
            <a:ext cx="10515600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Bây giờ là mấy giờ?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1607337" y="2186663"/>
            <a:ext cx="296427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English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1964483" y="5753100"/>
            <a:ext cx="232307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Tiếng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Việt</a:t>
            </a:r>
            <a:endParaRPr/>
          </a:p>
        </p:txBody>
      </p:sp>
      <p:sp>
        <p:nvSpPr>
          <p:cNvPr id="263" name="Google Shape;263;p14"/>
          <p:cNvSpPr txBox="1"/>
          <p:nvPr/>
        </p:nvSpPr>
        <p:spPr>
          <a:xfrm>
            <a:off x="5916626" y="6756712"/>
            <a:ext cx="10515600" cy="87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Vd: Các anh - </a:t>
            </a:r>
            <a:r>
              <a:rPr lang="en-US" sz="4400" strike="sngStrik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cá canh</a:t>
            </a:r>
            <a:r>
              <a:rPr lang="en-US" sz="4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; cá chép - </a:t>
            </a:r>
            <a:r>
              <a:rPr lang="en-US" sz="4400" strike="sngStrik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các hép</a:t>
            </a:r>
            <a:endParaRPr/>
          </a:p>
        </p:txBody>
      </p:sp>
      <p:pic>
        <p:nvPicPr>
          <p:cNvPr id="264" name="Google Shape;264;p14" descr="Home with solid fill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49685" y="933225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257198" y="471497"/>
            <a:ext cx="15811601" cy="934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79717" y="3390900"/>
            <a:ext cx="3176902" cy="317690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 txBox="1"/>
          <p:nvPr/>
        </p:nvSpPr>
        <p:spPr>
          <a:xfrm>
            <a:off x="2746818" y="4101627"/>
            <a:ext cx="1186072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"Em ơi Ba Lan mùa tuyết tan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Đường bạch dương sương trắng nắng tràn"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2374644" y="857283"/>
            <a:ext cx="13680021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Các âm tiết tuy đứng độc lập nhưng khi có sự kết hợp đặc biệt sẽ tạo nên sự kì diệu trong tiếng Việt</a:t>
            </a:r>
            <a:endParaRPr sz="66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4038600" y="6808625"/>
            <a:ext cx="105689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"Những luồng run rẩy rung rinh lá"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8677180" y="5872606"/>
            <a:ext cx="719721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(Em ơi...Ba Lan... - Tố Hữu) </a:t>
            </a:r>
            <a:endParaRPr/>
          </a:p>
        </p:txBody>
      </p:sp>
      <p:sp>
        <p:nvSpPr>
          <p:cNvPr id="275" name="Google Shape;275;p15"/>
          <p:cNvSpPr txBox="1"/>
          <p:nvPr/>
        </p:nvSpPr>
        <p:spPr>
          <a:xfrm>
            <a:off x="8822816" y="7778186"/>
            <a:ext cx="719721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(Đây mùa thu tới - Xuân Diệu) </a:t>
            </a:r>
            <a:endParaRPr/>
          </a:p>
        </p:txBody>
      </p:sp>
      <p:pic>
        <p:nvPicPr>
          <p:cNvPr id="276" name="Google Shape;276;p15" descr="Home with solid fill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0244" y="819537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6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199272" y="495300"/>
            <a:ext cx="16555328" cy="93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05314" y="7330205"/>
            <a:ext cx="2075132" cy="295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62" y="-26824"/>
            <a:ext cx="3017079" cy="301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1926507" y="1464397"/>
            <a:ext cx="14434986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“Cười </a:t>
            </a:r>
            <a:r>
              <a:rPr lang="en-US" sz="66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66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chớ vội cười lâu</a:t>
            </a:r>
            <a:endParaRPr sz="66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Cười </a:t>
            </a:r>
            <a:r>
              <a:rPr lang="en-US" sz="66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66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hôm trước hôm sau </a:t>
            </a:r>
            <a:r>
              <a:rPr lang="en-US" sz="66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66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cười”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66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Các từ “người” khác nhau về chức năng ngữ pháp như thế nào? Hãy nhận xét về cách đọc và cách viết của các từ người đó</a:t>
            </a:r>
            <a:endParaRPr sz="66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6" descr="Home with solid fill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4872" y="902192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7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288357" y="342900"/>
            <a:ext cx="16434764" cy="955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07642" y="7255596"/>
            <a:ext cx="2075132" cy="295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438"/>
            <a:ext cx="3017079" cy="301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7"/>
          <p:cNvSpPr txBox="1"/>
          <p:nvPr/>
        </p:nvSpPr>
        <p:spPr>
          <a:xfrm>
            <a:off x="1770604" y="514473"/>
            <a:ext cx="14746792" cy="31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“Cười </a:t>
            </a:r>
            <a:r>
              <a:rPr lang="en-US" sz="66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66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chớ vội cười lâu</a:t>
            </a:r>
            <a:endParaRPr sz="66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Cười </a:t>
            </a:r>
            <a:r>
              <a:rPr lang="en-US" sz="66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66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hôm trước hôm sau </a:t>
            </a:r>
            <a:r>
              <a:rPr lang="en-US" sz="66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66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cười”</a:t>
            </a:r>
            <a:endParaRPr/>
          </a:p>
        </p:txBody>
      </p:sp>
      <p:sp>
        <p:nvSpPr>
          <p:cNvPr id="294" name="Google Shape;294;p17"/>
          <p:cNvSpPr txBox="1"/>
          <p:nvPr/>
        </p:nvSpPr>
        <p:spPr>
          <a:xfrm>
            <a:off x="3306134" y="3605183"/>
            <a:ext cx="11999862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60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lang="en-US" sz="6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60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là phụ ngữ (bổ ngữ) chỉ đối tượng của động từ cười. 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3203194" y="6090368"/>
            <a:ext cx="14182696" cy="337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60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là chủ ngữ chỉ chủ thể của động từ cười. Cách đọc, cách viết giống nhau không có sự thay đổi 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828704" y="5643183"/>
            <a:ext cx="1566196" cy="9887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8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2703798" y="4689773"/>
            <a:ext cx="499396" cy="2895600"/>
          </a:xfrm>
          <a:prstGeom prst="leftBrace">
            <a:avLst>
              <a:gd name="adj1" fmla="val 82164"/>
              <a:gd name="adj2" fmla="val 50000"/>
            </a:avLst>
          </a:prstGeom>
          <a:noFill/>
          <a:ln w="38100" cap="flat" cmpd="sng">
            <a:solidFill>
              <a:srgbClr val="D88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7" descr="Home with solid fill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4872" y="902192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8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906849" y="192276"/>
            <a:ext cx="16727798" cy="93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8"/>
          <p:cNvSpPr txBox="1"/>
          <p:nvPr/>
        </p:nvSpPr>
        <p:spPr>
          <a:xfrm>
            <a:off x="3002961" y="3403935"/>
            <a:ext cx="13843268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nhận xét về chức năng ngữ pháp của các từ “tôi” và “anh ấy”. Sau đó dịch câu nói trên qua tiếng anh và chỉ ra sự khác biệt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43" y="3634682"/>
            <a:ext cx="2459194" cy="245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38535" y="7731101"/>
            <a:ext cx="2470372" cy="2407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18"/>
          <p:cNvGrpSpPr/>
          <p:nvPr/>
        </p:nvGrpSpPr>
        <p:grpSpPr>
          <a:xfrm>
            <a:off x="2209800" y="562700"/>
            <a:ext cx="15233033" cy="2487592"/>
            <a:chOff x="2037738" y="1405672"/>
            <a:chExt cx="15233033" cy="1371600"/>
          </a:xfrm>
        </p:grpSpPr>
        <p:sp>
          <p:nvSpPr>
            <p:cNvPr id="308" name="Google Shape;308;p18"/>
            <p:cNvSpPr txBox="1"/>
            <p:nvPr/>
          </p:nvSpPr>
          <p:spPr>
            <a:xfrm>
              <a:off x="2259371" y="1571049"/>
              <a:ext cx="15011400" cy="1069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Tôi</a:t>
              </a:r>
              <a:r>
                <a:rPr lang="en-US" sz="6000" b="1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tặng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anh ấy</a:t>
              </a:r>
              <a:r>
                <a:rPr lang="en-US" sz="6000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cuốn sách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anh ấy</a:t>
              </a:r>
              <a:r>
                <a:rPr lang="en-US" sz="6000" b="1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tôi</a:t>
              </a:r>
              <a:r>
                <a:rPr lang="en-US" sz="6000" b="1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quyển vở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  <a:endParaRPr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2037738" y="1405672"/>
              <a:ext cx="14856543" cy="1371600"/>
            </a:xfrm>
            <a:prstGeom prst="roundRect">
              <a:avLst>
                <a:gd name="adj" fmla="val 32796"/>
              </a:avLst>
            </a:prstGeom>
            <a:noFill/>
            <a:ln w="25400" cap="flat" cmpd="sng">
              <a:solidFill>
                <a:srgbClr val="D88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9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906849" y="192276"/>
            <a:ext cx="16727798" cy="994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43" y="3634682"/>
            <a:ext cx="2459194" cy="245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38535" y="7731101"/>
            <a:ext cx="2470372" cy="2407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19"/>
          <p:cNvGrpSpPr/>
          <p:nvPr/>
        </p:nvGrpSpPr>
        <p:grpSpPr>
          <a:xfrm>
            <a:off x="1671218" y="415329"/>
            <a:ext cx="15199060" cy="2031974"/>
            <a:chOff x="2037738" y="1371239"/>
            <a:chExt cx="15199060" cy="1406033"/>
          </a:xfrm>
        </p:grpSpPr>
        <p:sp>
          <p:nvSpPr>
            <p:cNvPr id="318" name="Google Shape;318;p19"/>
            <p:cNvSpPr txBox="1"/>
            <p:nvPr/>
          </p:nvSpPr>
          <p:spPr>
            <a:xfrm>
              <a:off x="2225398" y="1371239"/>
              <a:ext cx="15011400" cy="1069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Tôi</a:t>
              </a:r>
              <a:r>
                <a:rPr lang="en-US" sz="6000" b="1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tặng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anh ấy</a:t>
              </a:r>
              <a:r>
                <a:rPr lang="en-US" sz="6000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cuốn sách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anh ấy</a:t>
              </a:r>
              <a:r>
                <a:rPr lang="en-US" sz="6000" b="1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tôi</a:t>
              </a:r>
              <a:r>
                <a:rPr lang="en-US" sz="6000" b="1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quyển vở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  <a:endParaRPr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2037738" y="1405672"/>
              <a:ext cx="14856543" cy="1371600"/>
            </a:xfrm>
            <a:prstGeom prst="roundRect">
              <a:avLst>
                <a:gd name="adj" fmla="val 32796"/>
              </a:avLst>
            </a:prstGeom>
            <a:noFill/>
            <a:ln w="25400" cap="flat" cmpd="sng">
              <a:solidFill>
                <a:srgbClr val="D88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9"/>
          <p:cNvSpPr txBox="1"/>
          <p:nvPr/>
        </p:nvSpPr>
        <p:spPr>
          <a:xfrm>
            <a:off x="2773278" y="2168564"/>
            <a:ext cx="13182600" cy="710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Tôi</a:t>
            </a:r>
            <a:r>
              <a:rPr lang="en-US" sz="60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6000" b="1" baseline="-25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là chủ ngữ,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tôi</a:t>
            </a:r>
            <a:r>
              <a:rPr lang="en-US" sz="60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6000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là phụ ngữ chỉ đối tượng tiếp nhận của động từ “cho”.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Xét về mặt ngữ âm và thể hiện chữ viết không có sự khác biệt nào.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142998" y="471497"/>
            <a:ext cx="16002001" cy="934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36496">
            <a:off x="15531458" y="-884370"/>
            <a:ext cx="1398283" cy="20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98456">
            <a:off x="15455219" y="8134616"/>
            <a:ext cx="2742668" cy="280906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057400" y="488815"/>
            <a:ext cx="1084944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I. Loại hình ngôn ngữ</a:t>
            </a:r>
            <a:endParaRPr sz="8800" b="1" i="0" u="none" strike="noStrike" cap="none">
              <a:solidFill>
                <a:srgbClr val="39484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628898" y="1790700"/>
            <a:ext cx="13030200" cy="70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Câu 1:</a:t>
            </a:r>
            <a:r>
              <a:rPr lang="en-US" sz="5400" b="0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Điền từ thích hợp vào chỗ trống để hoàn thiện định nghĩa sau: Loại hình là tập hợp những sự vật, hiện tượng………….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A. Có những đặc điểm phân lập</a:t>
            </a:r>
            <a:endParaRPr sz="5400" b="0" i="0" u="none" strike="noStrike" cap="none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B. Có chung nguồn gốc, xuất xứ</a:t>
            </a:r>
            <a:endParaRPr sz="5400" b="0" i="0" u="none" strike="noStrike" cap="none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C. Có chung những đặc trưng cơ bản nào đó</a:t>
            </a:r>
            <a:endParaRPr sz="5400" b="0" i="0" u="none" strike="noStrike" cap="none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D. Khác nhau hoàn toàn về đặc trưng cơ bản</a:t>
            </a:r>
            <a:endParaRPr sz="5400" b="0" i="0" u="none" strike="noStrike" cap="none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13359">
            <a:off x="-89594" y="7539664"/>
            <a:ext cx="2636346" cy="2730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1859971" y="6896100"/>
            <a:ext cx="762000" cy="853717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0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257197" y="471497"/>
            <a:ext cx="16727798" cy="954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424" y="3241857"/>
            <a:ext cx="2459194" cy="245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31625" y="7770855"/>
            <a:ext cx="2470372" cy="2407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20"/>
          <p:cNvGrpSpPr/>
          <p:nvPr/>
        </p:nvGrpSpPr>
        <p:grpSpPr>
          <a:xfrm>
            <a:off x="2140969" y="652844"/>
            <a:ext cx="15384700" cy="1938992"/>
            <a:chOff x="1993389" y="2392876"/>
            <a:chExt cx="15384700" cy="1938992"/>
          </a:xfrm>
        </p:grpSpPr>
        <p:sp>
          <p:nvSpPr>
            <p:cNvPr id="329" name="Google Shape;329;p20"/>
            <p:cNvSpPr txBox="1"/>
            <p:nvPr/>
          </p:nvSpPr>
          <p:spPr>
            <a:xfrm>
              <a:off x="2202203" y="2392876"/>
              <a:ext cx="15175886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Tôi</a:t>
              </a:r>
              <a:r>
                <a:rPr lang="en-US" sz="6000" b="1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tặng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anh ấy</a:t>
              </a:r>
              <a:r>
                <a:rPr lang="en-US" sz="6000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một cuốn sách,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anh ấy</a:t>
              </a:r>
              <a:r>
                <a:rPr lang="en-US" sz="6000" b="1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cho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tôi</a:t>
              </a:r>
              <a:r>
                <a:rPr lang="en-US" sz="6000" b="1" baseline="-25000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một quyển vở”</a:t>
              </a:r>
              <a:endParaRPr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1993389" y="2392876"/>
              <a:ext cx="15004031" cy="1938992"/>
            </a:xfrm>
            <a:prstGeom prst="roundRect">
              <a:avLst>
                <a:gd name="adj" fmla="val 32796"/>
              </a:avLst>
            </a:prstGeom>
            <a:noFill/>
            <a:ln w="25400" cap="flat" cmpd="sng">
              <a:solidFill>
                <a:srgbClr val="D88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20"/>
          <p:cNvGrpSpPr/>
          <p:nvPr/>
        </p:nvGrpSpPr>
        <p:grpSpPr>
          <a:xfrm>
            <a:off x="2737618" y="3241857"/>
            <a:ext cx="14200678" cy="1269626"/>
            <a:chOff x="2387298" y="5652228"/>
            <a:chExt cx="14200678" cy="1269626"/>
          </a:xfrm>
        </p:grpSpPr>
        <p:sp>
          <p:nvSpPr>
            <p:cNvPr id="332" name="Google Shape;332;p20"/>
            <p:cNvSpPr txBox="1"/>
            <p:nvPr/>
          </p:nvSpPr>
          <p:spPr>
            <a:xfrm>
              <a:off x="2586836" y="5752271"/>
              <a:ext cx="1400114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gave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him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a book,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he</a:t>
              </a:r>
              <a:r>
                <a:rPr lang="en-US" sz="60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gave </a:t>
              </a:r>
              <a:r>
                <a:rPr lang="en-US" sz="6000" b="1">
                  <a:solidFill>
                    <a:srgbClr val="D88561"/>
                  </a:solidFill>
                  <a:latin typeface="Arial"/>
                  <a:ea typeface="Arial"/>
                  <a:cs typeface="Arial"/>
                  <a:sym typeface="Arial"/>
                </a:rPr>
                <a:t>me</a:t>
              </a:r>
              <a:r>
                <a:rPr lang="en-US" sz="6000" b="1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 a notebook</a:t>
              </a:r>
              <a:r>
                <a:rPr lang="en-US" sz="4400">
                  <a:solidFill>
                    <a:srgbClr val="39484F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  <a:endParaRPr sz="115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2387298" y="5652228"/>
              <a:ext cx="13569182" cy="1269626"/>
            </a:xfrm>
            <a:prstGeom prst="roundRect">
              <a:avLst>
                <a:gd name="adj" fmla="val 32796"/>
              </a:avLst>
            </a:prstGeom>
            <a:noFill/>
            <a:ln w="25400" cap="flat" cmpd="sng">
              <a:solidFill>
                <a:srgbClr val="D885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20"/>
          <p:cNvSpPr txBox="1"/>
          <p:nvPr/>
        </p:nvSpPr>
        <p:spPr>
          <a:xfrm>
            <a:off x="2251996" y="5514871"/>
            <a:ext cx="9144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Tôi</a:t>
            </a:r>
            <a:r>
              <a:rPr lang="en-US" sz="40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dịch thành </a:t>
            </a:r>
            <a:r>
              <a:rPr lang="en-US" sz="4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40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(vì là chủ ngữ)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Tôi</a:t>
            </a:r>
            <a:r>
              <a:rPr lang="en-US" sz="40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0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dịch thành</a:t>
            </a:r>
            <a:r>
              <a:rPr lang="en-US" sz="4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me</a:t>
            </a:r>
            <a:r>
              <a:rPr lang="en-US" sz="4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(vì là phụ ngữ)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Anh ấy</a:t>
            </a:r>
            <a:r>
              <a:rPr lang="en-US" sz="40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0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dịch thành </a:t>
            </a:r>
            <a:r>
              <a:rPr lang="en-US" sz="4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him</a:t>
            </a: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(vì là phụ ngữ)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Anh ấy</a:t>
            </a:r>
            <a:r>
              <a:rPr lang="en-US" sz="4000" b="1" baseline="-25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dịch thành </a:t>
            </a:r>
            <a:r>
              <a:rPr lang="en-US" sz="4000" b="1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(vì là chủ ngữ)</a:t>
            </a:r>
            <a:endParaRPr sz="4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724923" y="7124700"/>
            <a:ext cx="1566196" cy="9887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8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10071222" y="6913307"/>
            <a:ext cx="1566196" cy="9887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8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0"/>
          <p:cNvSpPr txBox="1"/>
          <p:nvPr/>
        </p:nvSpPr>
        <p:spPr>
          <a:xfrm>
            <a:off x="11818374" y="6108830"/>
            <a:ext cx="4488426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Trong tiếng Anh khi chức năng ngữ pháp thay đổi thì hình thái từ cũng bị biến đổi</a:t>
            </a:r>
            <a:endParaRPr sz="4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028700"/>
            <a:ext cx="15011400" cy="857274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1"/>
          <p:cNvSpPr txBox="1"/>
          <p:nvPr/>
        </p:nvSpPr>
        <p:spPr>
          <a:xfrm>
            <a:off x="2143997" y="2434949"/>
            <a:ext cx="14228606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Trong tiếng Việt, từ không biến đổi hình thái khi cần biểu thị ý nghĩa ngữ pháp. </a:t>
            </a:r>
            <a:endParaRPr/>
          </a:p>
        </p:txBody>
      </p:sp>
      <p:pic>
        <p:nvPicPr>
          <p:cNvPr id="344" name="Google Shape;3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88" y="-24245"/>
            <a:ext cx="2459194" cy="245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05557" y="7632824"/>
            <a:ext cx="3017079" cy="301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534967"/>
            <a:ext cx="13030200" cy="791408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2"/>
          <p:cNvSpPr txBox="1"/>
          <p:nvPr/>
        </p:nvSpPr>
        <p:spPr>
          <a:xfrm>
            <a:off x="2819400" y="3007341"/>
            <a:ext cx="13575170" cy="42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Con ruồi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 đậu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(ĐT)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mâm xôi 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đậu (DT)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Con ngựa 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đá (DT)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đá (ĐT) 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con ngựa 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đá (DT)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Anh ấy dùng 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cuốc (DT) 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để 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cuốc (ĐT)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đất 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571500"/>
            <a:ext cx="2459194" cy="245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39090" y="7279659"/>
            <a:ext cx="3017079" cy="301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2" descr="Home with solid fill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400" y="92583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419101"/>
            <a:ext cx="16230600" cy="96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3"/>
          <p:cNvSpPr txBox="1"/>
          <p:nvPr/>
        </p:nvSpPr>
        <p:spPr>
          <a:xfrm>
            <a:off x="2875389" y="0"/>
            <a:ext cx="13355211" cy="1101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Cho 2 câu sau: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1. Tôi ăn cơm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2. Tôi mời bạn xem phim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Em hãy sắp xếp lại các từ trong câu để tạo thành câu mới. Nhận xét nghĩa của câu mới sắp xếp với nghĩa của câu đã cho.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Thử thêm các hư từ khác nhau vào các câu trên. Nhận xét nghĩa của câu khi thêm các hư từ vào?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23" descr="Home with solid fill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92583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5367" y="277090"/>
            <a:ext cx="2957052" cy="295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4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914400" y="471497"/>
            <a:ext cx="15761108" cy="299560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4"/>
          <p:cNvSpPr txBox="1"/>
          <p:nvPr/>
        </p:nvSpPr>
        <p:spPr>
          <a:xfrm>
            <a:off x="1439197" y="1253885"/>
            <a:ext cx="457200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1. "Tôi ăn cơm"</a:t>
            </a:r>
            <a:endParaRPr/>
          </a:p>
        </p:txBody>
      </p:sp>
      <p:sp>
        <p:nvSpPr>
          <p:cNvPr id="369" name="Google Shape;369;p24"/>
          <p:cNvSpPr txBox="1"/>
          <p:nvPr/>
        </p:nvSpPr>
        <p:spPr>
          <a:xfrm>
            <a:off x="8607322" y="1316938"/>
            <a:ext cx="1051560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Ăn cơm tôi/ Cơm tôi ăn</a:t>
            </a:r>
            <a:endParaRPr/>
          </a:p>
        </p:txBody>
      </p:sp>
      <p:sp>
        <p:nvSpPr>
          <p:cNvPr id="370" name="Google Shape;370;p24"/>
          <p:cNvSpPr/>
          <p:nvPr/>
        </p:nvSpPr>
        <p:spPr>
          <a:xfrm>
            <a:off x="6535994" y="1474908"/>
            <a:ext cx="1566196" cy="9887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8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24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033614" y="3996679"/>
            <a:ext cx="15761108" cy="299560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4"/>
          <p:cNvSpPr txBox="1"/>
          <p:nvPr/>
        </p:nvSpPr>
        <p:spPr>
          <a:xfrm>
            <a:off x="1359306" y="4368943"/>
            <a:ext cx="4885403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2. "Tôi mời bạn xem phim"</a:t>
            </a:r>
            <a:endParaRPr/>
          </a:p>
        </p:txBody>
      </p:sp>
      <p:sp>
        <p:nvSpPr>
          <p:cNvPr id="373" name="Google Shape;373;p24"/>
          <p:cNvSpPr txBox="1"/>
          <p:nvPr/>
        </p:nvSpPr>
        <p:spPr>
          <a:xfrm>
            <a:off x="8607322" y="4164731"/>
            <a:ext cx="1051560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Bạn mời tôi xem phim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4"/>
          <p:cNvSpPr/>
          <p:nvPr/>
        </p:nvSpPr>
        <p:spPr>
          <a:xfrm>
            <a:off x="6655208" y="5000090"/>
            <a:ext cx="1566196" cy="9887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8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4"/>
          <p:cNvSpPr txBox="1"/>
          <p:nvPr/>
        </p:nvSpPr>
        <p:spPr>
          <a:xfrm>
            <a:off x="8607322" y="5476939"/>
            <a:ext cx="1051560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Xem phim tôi mời bạn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77651" y="2255098"/>
            <a:ext cx="2957052" cy="295705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4"/>
          <p:cNvSpPr/>
          <p:nvPr/>
        </p:nvSpPr>
        <p:spPr>
          <a:xfrm>
            <a:off x="189270" y="987097"/>
            <a:ext cx="678424" cy="4960005"/>
          </a:xfrm>
          <a:prstGeom prst="leftBrace">
            <a:avLst>
              <a:gd name="adj1" fmla="val 84420"/>
              <a:gd name="adj2" fmla="val 50000"/>
            </a:avLst>
          </a:prstGeom>
          <a:noFill/>
          <a:ln w="57150" cap="flat" cmpd="sng">
            <a:solidFill>
              <a:srgbClr val="D88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885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4"/>
          <p:cNvSpPr/>
          <p:nvPr/>
        </p:nvSpPr>
        <p:spPr>
          <a:xfrm>
            <a:off x="528482" y="8245461"/>
            <a:ext cx="1566196" cy="9887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8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4"/>
          <p:cNvSpPr txBox="1"/>
          <p:nvPr/>
        </p:nvSpPr>
        <p:spPr>
          <a:xfrm>
            <a:off x="2517059" y="7681013"/>
            <a:ext cx="15163800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Thay đổi trật tự từ nghĩa của câu sẽ thay đổi hoặc câu trở nên vô nghĩa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534967"/>
            <a:ext cx="14085256" cy="791408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5"/>
          <p:cNvSpPr txBox="1"/>
          <p:nvPr/>
        </p:nvSpPr>
        <p:spPr>
          <a:xfrm>
            <a:off x="4267200" y="2198831"/>
            <a:ext cx="12789856" cy="42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Tôi 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đang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ăn cơm (sự việc đang diễn ra)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Tôi 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ăn cơm (sự việc đã diễn ra)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Tôi </a:t>
            </a:r>
            <a:r>
              <a:rPr lang="en-US" sz="6000">
                <a:solidFill>
                  <a:srgbClr val="D88561"/>
                </a:solidFill>
                <a:latin typeface="Arial"/>
                <a:ea typeface="Arial"/>
                <a:cs typeface="Arial"/>
                <a:sym typeface="Arial"/>
              </a:rPr>
              <a:t>sẽ 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ăn cơm (sự việc chưa diễn ra)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067" y="432331"/>
            <a:ext cx="3579705" cy="35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5"/>
          <p:cNvSpPr txBox="1"/>
          <p:nvPr/>
        </p:nvSpPr>
        <p:spPr>
          <a:xfrm>
            <a:off x="4390447" y="6877112"/>
            <a:ext cx="11834140" cy="114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Khi thêm hư từ sẽ thay đổi ý nghĩa của câu.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5"/>
          <p:cNvSpPr/>
          <p:nvPr/>
        </p:nvSpPr>
        <p:spPr>
          <a:xfrm>
            <a:off x="2904272" y="7270292"/>
            <a:ext cx="1187106" cy="749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85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983648"/>
            <a:ext cx="16687800" cy="903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7310" y="24245"/>
            <a:ext cx="3579705" cy="35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6"/>
          <p:cNvSpPr txBox="1"/>
          <p:nvPr/>
        </p:nvSpPr>
        <p:spPr>
          <a:xfrm>
            <a:off x="3502394" y="2095500"/>
            <a:ext cx="13109205" cy="650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Thay đổi trật tự sắp đặt từ (hoặc thay đổi hư từ) thì nghĩa của cụm từ, của câu sẽ đổi khác hoặc trở thành vô nghĩa. </a:t>
            </a:r>
            <a:endParaRPr sz="72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26" descr="Home with solid fill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39187" y="91059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95301"/>
            <a:ext cx="16117499" cy="89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20" y="8105442"/>
            <a:ext cx="3916618" cy="214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874081">
            <a:off x="14633800" y="8138423"/>
            <a:ext cx="3369446" cy="55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622813">
            <a:off x="15001493" y="-751221"/>
            <a:ext cx="2925579" cy="28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79009">
            <a:off x="15657874" y="8193616"/>
            <a:ext cx="2045989" cy="2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7"/>
          <p:cNvSpPr txBox="1"/>
          <p:nvPr/>
        </p:nvSpPr>
        <p:spPr>
          <a:xfrm>
            <a:off x="1600200" y="495301"/>
            <a:ext cx="11834140" cy="139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Trắc nghiệm</a:t>
            </a:r>
            <a:endParaRPr sz="6600" b="1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7"/>
          <p:cNvSpPr txBox="1"/>
          <p:nvPr/>
        </p:nvSpPr>
        <p:spPr>
          <a:xfrm>
            <a:off x="2307781" y="2099888"/>
            <a:ext cx="14342291" cy="622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Câu 1: Đặc điểm nào sau đây không phải đặc điểm loại hình của tiếng Việt?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A. Đơn vị cơ sở của ngữ pháp là tiếng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B. Từ không biến đổi hình thái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C. Ý nghĩa ngữ pháp được biểu thị bằng trật tự từ và hư từ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D. Từ biến đổi hình thái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7"/>
          <p:cNvSpPr/>
          <p:nvPr/>
        </p:nvSpPr>
        <p:spPr>
          <a:xfrm>
            <a:off x="1161309" y="7248017"/>
            <a:ext cx="1051680" cy="857425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95301"/>
            <a:ext cx="16117499" cy="89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874081">
            <a:off x="14633800" y="8138423"/>
            <a:ext cx="3369446" cy="55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622813">
            <a:off x="15001493" y="-751221"/>
            <a:ext cx="2925579" cy="28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79009">
            <a:off x="15657874" y="8193616"/>
            <a:ext cx="2045989" cy="2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8"/>
          <p:cNvSpPr txBox="1"/>
          <p:nvPr/>
        </p:nvSpPr>
        <p:spPr>
          <a:xfrm>
            <a:off x="1600200" y="495301"/>
            <a:ext cx="11834140" cy="139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Trắc nghiệm</a:t>
            </a:r>
            <a:endParaRPr sz="6600" b="1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8"/>
          <p:cNvSpPr txBox="1"/>
          <p:nvPr/>
        </p:nvSpPr>
        <p:spPr>
          <a:xfrm>
            <a:off x="1584433" y="2181558"/>
            <a:ext cx="15447465" cy="705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Câu 2: Hiện tượng tách từ trong tiếng Việt (Ví dụ: "Đi đâu mà vội mà vàng") đã dựa trên đặc điểm nào của tiếng Việt?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A. Tiếng Việt là một ngôn ngữ có thanh điệu.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B. Tiếng có thể hoạt động độc lập như một từ đơn.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C. Trật tự từ có vai trò quan trọng trong tổ chức của cụm từ và câu.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D. Cả A, B và C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8"/>
          <p:cNvSpPr/>
          <p:nvPr/>
        </p:nvSpPr>
        <p:spPr>
          <a:xfrm>
            <a:off x="532752" y="5604729"/>
            <a:ext cx="1051680" cy="857425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95301"/>
            <a:ext cx="16117499" cy="89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874081">
            <a:off x="14633800" y="8138423"/>
            <a:ext cx="3369446" cy="55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622813">
            <a:off x="15001493" y="-751221"/>
            <a:ext cx="2925579" cy="28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79009">
            <a:off x="15657874" y="8193616"/>
            <a:ext cx="2045989" cy="2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9"/>
          <p:cNvSpPr txBox="1"/>
          <p:nvPr/>
        </p:nvSpPr>
        <p:spPr>
          <a:xfrm>
            <a:off x="1600200" y="495301"/>
            <a:ext cx="11834140" cy="139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Trắc nghiệm</a:t>
            </a:r>
            <a:endParaRPr sz="6600" b="1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9"/>
          <p:cNvSpPr txBox="1"/>
          <p:nvPr/>
        </p:nvSpPr>
        <p:spPr>
          <a:xfrm>
            <a:off x="1584433" y="2181558"/>
            <a:ext cx="15447465" cy="408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Câu 3: Xác định số tiếng trong câu thơ sau: Từ ấy trong tôi bừng nắng hạ</a:t>
            </a:r>
            <a:endParaRPr sz="72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9"/>
          <p:cNvSpPr/>
          <p:nvPr/>
        </p:nvSpPr>
        <p:spPr>
          <a:xfrm>
            <a:off x="5702853" y="5660740"/>
            <a:ext cx="1051680" cy="857425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9"/>
          <p:cNvSpPr txBox="1"/>
          <p:nvPr/>
        </p:nvSpPr>
        <p:spPr>
          <a:xfrm>
            <a:off x="7162800" y="4364916"/>
            <a:ext cx="15447465" cy="660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marR="0" lvl="0" indent="-914400" algn="just" rtl="0">
              <a:spcBef>
                <a:spcPts val="0"/>
              </a:spcBef>
              <a:spcAft>
                <a:spcPts val="0"/>
              </a:spcAft>
              <a:buClr>
                <a:srgbClr val="39484F"/>
              </a:buClr>
              <a:buSzPts val="7200"/>
              <a:buFont typeface="Arial"/>
              <a:buAutoNum type="alphaUcPeriod"/>
            </a:pPr>
            <a:r>
              <a:rPr lang="en-US" sz="72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marL="914400" marR="0" lvl="0" indent="-914400" algn="just" rtl="0">
              <a:spcBef>
                <a:spcPts val="800"/>
              </a:spcBef>
              <a:spcAft>
                <a:spcPts val="0"/>
              </a:spcAft>
              <a:buClr>
                <a:srgbClr val="39484F"/>
              </a:buClr>
              <a:buSzPts val="7200"/>
              <a:buFont typeface="Arial"/>
              <a:buAutoNum type="alphaUcPeriod"/>
            </a:pPr>
            <a:r>
              <a:rPr lang="en-US" sz="72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  <a:p>
            <a:pPr marL="914400" marR="0" lvl="0" indent="-914400" algn="just" rtl="0">
              <a:spcBef>
                <a:spcPts val="800"/>
              </a:spcBef>
              <a:spcAft>
                <a:spcPts val="0"/>
              </a:spcAft>
              <a:buClr>
                <a:srgbClr val="39484F"/>
              </a:buClr>
              <a:buSzPts val="7200"/>
              <a:buFont typeface="Arial"/>
              <a:buAutoNum type="alphaUcPeriod"/>
            </a:pPr>
            <a:r>
              <a:rPr lang="en-US" sz="72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  <a:p>
            <a:pPr marL="914400" marR="0" lvl="0" indent="-914400" algn="just" rtl="0">
              <a:spcBef>
                <a:spcPts val="800"/>
              </a:spcBef>
              <a:spcAft>
                <a:spcPts val="0"/>
              </a:spcAft>
              <a:buClr>
                <a:srgbClr val="39484F"/>
              </a:buClr>
              <a:buSzPts val="7200"/>
              <a:buFont typeface="Arial"/>
              <a:buAutoNum type="alphaUcPeriod"/>
            </a:pPr>
            <a:r>
              <a:rPr lang="en-US" sz="72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838200" y="471497"/>
            <a:ext cx="16535399" cy="934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36496">
            <a:off x="14494992" y="655923"/>
            <a:ext cx="1398283" cy="20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98456">
            <a:off x="15455219" y="8134616"/>
            <a:ext cx="2742668" cy="280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2057400" y="488815"/>
            <a:ext cx="1084944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I. Loại hình ngôn ngữ</a:t>
            </a:r>
            <a:endParaRPr sz="8800" b="1" i="0" u="none" strike="noStrike" cap="none">
              <a:solidFill>
                <a:srgbClr val="39484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2418109" y="1952683"/>
            <a:ext cx="13451782" cy="670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Câu 2: Điền từ thích hợp vào chỗ trống để hoàn thiện định nghĩa: “Loại hình ngôn ngữ” là tập hợp những ngôn ngữ tuy có thể …………..nhưng ………về cấu trúc ngữ âm, từ vựng, ngữ pháp</a:t>
            </a:r>
            <a:endParaRPr sz="4500" b="0" i="0" u="none" strike="noStrike" cap="none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A. không cùng nguồn gốc – có những đặc điểm khác nhau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B. không cùng nguồn gốc – có những đặc điểm giống nhau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C. cùng nguồn gốc – có những đặc điểm khác nhau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D. cùng nguồn gốc – có những đặc điểm giống nhau</a:t>
            </a:r>
            <a:endParaRPr sz="4500" b="0" i="0" u="none" strike="noStrike" cap="none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13359">
            <a:off x="61364" y="7477192"/>
            <a:ext cx="2636346" cy="273067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1676400" y="6072848"/>
            <a:ext cx="762000" cy="853717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95301"/>
            <a:ext cx="16117499" cy="89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874081">
            <a:off x="14633800" y="8138423"/>
            <a:ext cx="3369446" cy="55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622813">
            <a:off x="15001493" y="-751221"/>
            <a:ext cx="2925579" cy="28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79009">
            <a:off x="15657874" y="8193616"/>
            <a:ext cx="2045989" cy="2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0"/>
          <p:cNvSpPr txBox="1"/>
          <p:nvPr/>
        </p:nvSpPr>
        <p:spPr>
          <a:xfrm>
            <a:off x="1600200" y="495301"/>
            <a:ext cx="11834140" cy="139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Trắc nghiệm</a:t>
            </a:r>
            <a:endParaRPr sz="6600" b="1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0"/>
          <p:cNvSpPr txBox="1"/>
          <p:nvPr/>
        </p:nvSpPr>
        <p:spPr>
          <a:xfrm>
            <a:off x="1584434" y="2181558"/>
            <a:ext cx="15447466" cy="78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Câu 4: nhận định nào sau đây không đúng: Trong tiếng Việt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just" rtl="0">
              <a:spcBef>
                <a:spcPts val="800"/>
              </a:spcBef>
              <a:spcAft>
                <a:spcPts val="0"/>
              </a:spcAft>
              <a:buClr>
                <a:srgbClr val="39484F"/>
              </a:buClr>
              <a:buSzPts val="6000"/>
              <a:buFont typeface="Arial"/>
              <a:buAutoNum type="alphaUcPeriod"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Thay đổi trật tự sắp đặt từ thì nghĩa thay đổi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just" rtl="0">
              <a:spcBef>
                <a:spcPts val="800"/>
              </a:spcBef>
              <a:spcAft>
                <a:spcPts val="0"/>
              </a:spcAft>
              <a:buClr>
                <a:srgbClr val="39484F"/>
              </a:buClr>
              <a:buSzPts val="6000"/>
              <a:buFont typeface="Arial"/>
              <a:buAutoNum type="alphaUcPeriod"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Thay đổi hư từ trong câu thì nghĩa thay đổi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just" rtl="0">
              <a:spcBef>
                <a:spcPts val="800"/>
              </a:spcBef>
              <a:spcAft>
                <a:spcPts val="0"/>
              </a:spcAft>
              <a:buClr>
                <a:srgbClr val="39484F"/>
              </a:buClr>
              <a:buSzPts val="6000"/>
              <a:buFont typeface="Arial"/>
              <a:buAutoNum type="alphaUcPeriod"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Tiếng là đơn vị cơ sở của ngữ pháp </a:t>
            </a:r>
            <a:endParaRPr/>
          </a:p>
          <a:p>
            <a:pPr marL="1143000" marR="0" lvl="0" indent="-1143000" algn="just" rtl="0">
              <a:spcBef>
                <a:spcPts val="800"/>
              </a:spcBef>
              <a:spcAft>
                <a:spcPts val="0"/>
              </a:spcAft>
              <a:buClr>
                <a:srgbClr val="39484F"/>
              </a:buClr>
              <a:buSzPts val="6000"/>
              <a:buFont typeface="Arial"/>
              <a:buAutoNum type="alphaUcPeriod"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Tiếng không thể cấu tạo nên từ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0"/>
          <p:cNvSpPr/>
          <p:nvPr/>
        </p:nvSpPr>
        <p:spPr>
          <a:xfrm>
            <a:off x="388559" y="7122971"/>
            <a:ext cx="1051680" cy="857425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95301"/>
            <a:ext cx="16117499" cy="89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874081">
            <a:off x="14633800" y="8138423"/>
            <a:ext cx="3369446" cy="55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622813">
            <a:off x="15001493" y="-751221"/>
            <a:ext cx="2925579" cy="28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79009">
            <a:off x="15657874" y="8193616"/>
            <a:ext cx="2045989" cy="2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1"/>
          <p:cNvSpPr txBox="1"/>
          <p:nvPr/>
        </p:nvSpPr>
        <p:spPr>
          <a:xfrm>
            <a:off x="1600200" y="495301"/>
            <a:ext cx="11834140" cy="139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Trắc nghiệm</a:t>
            </a:r>
            <a:endParaRPr sz="6600" b="1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1"/>
          <p:cNvSpPr txBox="1"/>
          <p:nvPr/>
        </p:nvSpPr>
        <p:spPr>
          <a:xfrm>
            <a:off x="1584434" y="2181558"/>
            <a:ext cx="15447466" cy="780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Câu 5: So sánh hai câu: "Nó học lại" và "Nó lại học". Nhận định nào sau đây không đúng?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A. Cả hai giống nhau về nghĩa sự việc.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B. Chúng khác nhau về nghĩa tình thái.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C. Trật tự của từ thay đổi làm thay đổi nghĩa của câu.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D. Cả hai hoàn toàn giống nhau về nghĩa. 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1"/>
          <p:cNvSpPr/>
          <p:nvPr/>
        </p:nvSpPr>
        <p:spPr>
          <a:xfrm>
            <a:off x="532753" y="8013241"/>
            <a:ext cx="1051680" cy="857425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95301"/>
            <a:ext cx="16117499" cy="89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20" y="8105442"/>
            <a:ext cx="3916618" cy="214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874081">
            <a:off x="14633800" y="8138423"/>
            <a:ext cx="3369446" cy="55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55733" y="153488"/>
            <a:ext cx="2925579" cy="28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79009">
            <a:off x="15657874" y="8193616"/>
            <a:ext cx="2045989" cy="2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2"/>
          <p:cNvSpPr txBox="1"/>
          <p:nvPr/>
        </p:nvSpPr>
        <p:spPr>
          <a:xfrm>
            <a:off x="1600200" y="495301"/>
            <a:ext cx="11834140" cy="139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6600" b="1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2"/>
          <p:cNvSpPr txBox="1"/>
          <p:nvPr/>
        </p:nvSpPr>
        <p:spPr>
          <a:xfrm>
            <a:off x="1812109" y="2806682"/>
            <a:ext cx="14342291" cy="342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Bài tập 1: SGK trang 58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Hãy phân tích những ngữ liệu dưới đây về mặt từ ngữ (chú ý những từ in đậm) để chứng minh tiếng Việt thuộc loại hình ngôn ngữ đơn lập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95301"/>
            <a:ext cx="16117499" cy="89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4645" y="8534628"/>
            <a:ext cx="2915080" cy="159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874081">
            <a:off x="14633800" y="8138423"/>
            <a:ext cx="3369446" cy="55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55733" y="153488"/>
            <a:ext cx="2925579" cy="28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79009">
            <a:off x="15657874" y="8193616"/>
            <a:ext cx="2045989" cy="2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3"/>
          <p:cNvSpPr txBox="1"/>
          <p:nvPr/>
        </p:nvSpPr>
        <p:spPr>
          <a:xfrm>
            <a:off x="1600200" y="495301"/>
            <a:ext cx="11834140" cy="139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6600" b="1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3"/>
          <p:cNvSpPr txBox="1"/>
          <p:nvPr/>
        </p:nvSpPr>
        <p:spPr>
          <a:xfrm>
            <a:off x="1371600" y="1737242"/>
            <a:ext cx="1434229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1. Trèo lên cây bưởi hái hoa </a:t>
            </a:r>
            <a:endParaRPr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Bước xuống vườn cà hái </a:t>
            </a: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nụ tầm xuân </a:t>
            </a:r>
            <a:endParaRPr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Nụ tầm xuân 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nở ra cánh biếc ,</a:t>
            </a:r>
            <a:endParaRPr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Em có chồng rồi anh tiếc lắm thay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3"/>
          <p:cNvSpPr txBox="1"/>
          <p:nvPr/>
        </p:nvSpPr>
        <p:spPr>
          <a:xfrm>
            <a:off x="1923735" y="5180647"/>
            <a:ext cx="14567324" cy="373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nụ tầm xuân 1: 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phụ ngữ của cụm động từ chỉ đối tượng của hoạt động “hái”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nụ tầm xuân 2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: chủ ngữ của động từ “nở”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95301"/>
            <a:ext cx="16117499" cy="89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4645" y="8534628"/>
            <a:ext cx="2915080" cy="159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874081">
            <a:off x="14633800" y="8138423"/>
            <a:ext cx="3369446" cy="55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55733" y="153488"/>
            <a:ext cx="2925579" cy="28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79009">
            <a:off x="15657874" y="8193616"/>
            <a:ext cx="2045989" cy="2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4"/>
          <p:cNvSpPr txBox="1"/>
          <p:nvPr/>
        </p:nvSpPr>
        <p:spPr>
          <a:xfrm>
            <a:off x="1600200" y="495301"/>
            <a:ext cx="11834140" cy="139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6600" b="1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4"/>
          <p:cNvSpPr txBox="1"/>
          <p:nvPr/>
        </p:nvSpPr>
        <p:spPr>
          <a:xfrm>
            <a:off x="991779" y="2203227"/>
            <a:ext cx="14342291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2. Thuyền ơi có nhớ </a:t>
            </a: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bến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chăng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Bến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thì một dạ khăng khăng đợi thuyền</a:t>
            </a:r>
            <a:endParaRPr sz="54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4"/>
          <p:cNvSpPr txBox="1"/>
          <p:nvPr/>
        </p:nvSpPr>
        <p:spPr>
          <a:xfrm>
            <a:off x="1656522" y="4175890"/>
            <a:ext cx="14567324" cy="373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bến1: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phụ ngữ của cụm động từ chỉ đối tượng của động từ “nhớ”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bến2: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chủ ngữ của động từ “đợi”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95301"/>
            <a:ext cx="16117499" cy="89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4645" y="8534628"/>
            <a:ext cx="2915080" cy="159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874081">
            <a:off x="14633800" y="8138423"/>
            <a:ext cx="3369446" cy="55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55733" y="153488"/>
            <a:ext cx="2925579" cy="28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79009">
            <a:off x="15657874" y="8193616"/>
            <a:ext cx="2045989" cy="2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5"/>
          <p:cNvSpPr txBox="1"/>
          <p:nvPr/>
        </p:nvSpPr>
        <p:spPr>
          <a:xfrm>
            <a:off x="1600200" y="495301"/>
            <a:ext cx="11834140" cy="139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6600" b="1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5"/>
          <p:cNvSpPr txBox="1"/>
          <p:nvPr/>
        </p:nvSpPr>
        <p:spPr>
          <a:xfrm>
            <a:off x="991779" y="2203227"/>
            <a:ext cx="143422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3. “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trẻ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trẻ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 nhà, kính </a:t>
            </a: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già,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già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tuổi cho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500" name="Google Shape;500;p35"/>
          <p:cNvSpPr txBox="1"/>
          <p:nvPr/>
        </p:nvSpPr>
        <p:spPr>
          <a:xfrm>
            <a:off x="1981200" y="2895923"/>
            <a:ext cx="14567324" cy="643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trẻ1: 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phụ ngữ của cụm động từ chỉ đối tượng của động từ “yêu”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trẻ2: 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chủ ngữ của động từ “đến”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Già 1: 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phụ ngữ của động từ “kính”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Già 2: 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chủ ngữ của động từ để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95301"/>
            <a:ext cx="16117499" cy="89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874081">
            <a:off x="14633800" y="8138423"/>
            <a:ext cx="3369446" cy="55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34070" y="-68904"/>
            <a:ext cx="2925579" cy="285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79009">
            <a:off x="15657874" y="8193616"/>
            <a:ext cx="2045989" cy="2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6"/>
          <p:cNvSpPr txBox="1"/>
          <p:nvPr/>
        </p:nvSpPr>
        <p:spPr>
          <a:xfrm>
            <a:off x="1600200" y="495301"/>
            <a:ext cx="11834140" cy="139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6600" b="1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6"/>
          <p:cNvSpPr txBox="1"/>
          <p:nvPr/>
        </p:nvSpPr>
        <p:spPr>
          <a:xfrm>
            <a:off x="1256101" y="2094847"/>
            <a:ext cx="1434229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4. “Con đem con cá 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bống</a:t>
            </a:r>
            <a:r>
              <a:rPr lang="en-US" sz="54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ấy về thả xuống giếng mà nuôi… lớn lên trông thấy”</a:t>
            </a:r>
            <a:endParaRPr/>
          </a:p>
        </p:txBody>
      </p:sp>
      <p:sp>
        <p:nvSpPr>
          <p:cNvPr id="511" name="Google Shape;511;p36"/>
          <p:cNvSpPr txBox="1"/>
          <p:nvPr/>
        </p:nvSpPr>
        <p:spPr>
          <a:xfrm>
            <a:off x="2667000" y="3929591"/>
            <a:ext cx="16777124" cy="6744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Bống1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bổ ngữ chỉ đối tượng cho động từ “đem”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Bống2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bổ ngữ cho động từ “thả”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Bống3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bổ ngữ động từ “thả”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Bống4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bổ ngữ động từ “giấu”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Bống5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chủ ngữ hành động ngoi lên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Bống6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chủ ngữ của câu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3768" y="8013241"/>
            <a:ext cx="2023129" cy="209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37"/>
          <p:cNvGrpSpPr/>
          <p:nvPr/>
        </p:nvGrpSpPr>
        <p:grpSpPr>
          <a:xfrm>
            <a:off x="1028700" y="1021556"/>
            <a:ext cx="4497460" cy="4911620"/>
            <a:chOff x="0" y="-9525"/>
            <a:chExt cx="5996613" cy="6548827"/>
          </a:xfrm>
        </p:grpSpPr>
        <p:sp>
          <p:nvSpPr>
            <p:cNvPr id="518" name="Google Shape;518;p37"/>
            <p:cNvSpPr txBox="1"/>
            <p:nvPr/>
          </p:nvSpPr>
          <p:spPr>
            <a:xfrm>
              <a:off x="0" y="4918359"/>
              <a:ext cx="5996613" cy="162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663E2C"/>
                  </a:solidFill>
                  <a:latin typeface="Arial"/>
                  <a:ea typeface="Arial"/>
                  <a:cs typeface="Arial"/>
                  <a:sym typeface="Arial"/>
                </a:rPr>
                <a:t>Use these icons and illustrations in your Canva Presentation.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663E2C"/>
                  </a:solidFill>
                  <a:latin typeface="Arial"/>
                  <a:ea typeface="Arial"/>
                  <a:cs typeface="Arial"/>
                  <a:sym typeface="Arial"/>
                </a:rPr>
                <a:t>Happy designing!</a:t>
              </a:r>
              <a:endParaRPr/>
            </a:p>
          </p:txBody>
        </p:sp>
        <p:sp>
          <p:nvSpPr>
            <p:cNvPr id="519" name="Google Shape;519;p37"/>
            <p:cNvSpPr txBox="1"/>
            <p:nvPr/>
          </p:nvSpPr>
          <p:spPr>
            <a:xfrm>
              <a:off x="0" y="-9525"/>
              <a:ext cx="5498201" cy="4369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>
                  <a:solidFill>
                    <a:srgbClr val="663E2C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Teacher Resources </a:t>
              </a:r>
              <a:endParaRPr/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>
                  <a:solidFill>
                    <a:srgbClr val="663E2C"/>
                  </a:solidFill>
                  <a:latin typeface="Lilita One"/>
                  <a:ea typeface="Lilita One"/>
                  <a:cs typeface="Lilita One"/>
                  <a:sym typeface="Lilita One"/>
                </a:rPr>
                <a:t>Page</a:t>
              </a:r>
              <a:endParaRPr/>
            </a:p>
          </p:txBody>
        </p:sp>
      </p:grpSp>
      <p:pic>
        <p:nvPicPr>
          <p:cNvPr id="520" name="Google Shape;52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8936" y="6570074"/>
            <a:ext cx="1973280" cy="20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9780" y="6619682"/>
            <a:ext cx="2021050" cy="192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2154" y="1695875"/>
            <a:ext cx="1675635" cy="20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284990" y="1695875"/>
            <a:ext cx="191081" cy="20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03801" y="1891904"/>
            <a:ext cx="2021050" cy="110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03801" y="3190180"/>
            <a:ext cx="2021050" cy="3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40864" y="1695875"/>
            <a:ext cx="1032573" cy="20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359480" y="4158697"/>
            <a:ext cx="2021050" cy="196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99780" y="4132975"/>
            <a:ext cx="1852017" cy="20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27054" y="2247377"/>
            <a:ext cx="2122534" cy="127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418330" y="6619682"/>
            <a:ext cx="2122534" cy="197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903801" y="4158697"/>
            <a:ext cx="2023129" cy="20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994591" y="4158697"/>
            <a:ext cx="910760" cy="212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869368" y="6893243"/>
            <a:ext cx="2095520" cy="142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142999" y="471497"/>
            <a:ext cx="14427773" cy="93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 rot="347990">
            <a:off x="13344411" y="2818980"/>
            <a:ext cx="5287965" cy="7099709"/>
          </a:xfrm>
          <a:custGeom>
            <a:avLst/>
            <a:gdLst/>
            <a:ahLst/>
            <a:cxnLst/>
            <a:rect l="l" t="t" r="r" b="b"/>
            <a:pathLst>
              <a:path w="2552700" h="3251200" extrusionOk="0">
                <a:moveTo>
                  <a:pt x="2551430" y="1300480"/>
                </a:moveTo>
                <a:cubicBezTo>
                  <a:pt x="2551430" y="881380"/>
                  <a:pt x="2548890" y="462280"/>
                  <a:pt x="2540000" y="44450"/>
                </a:cubicBezTo>
                <a:cubicBezTo>
                  <a:pt x="2358390" y="45720"/>
                  <a:pt x="2175510" y="39370"/>
                  <a:pt x="1993900" y="31750"/>
                </a:cubicBezTo>
                <a:cubicBezTo>
                  <a:pt x="1799590" y="22860"/>
                  <a:pt x="1606550" y="12700"/>
                  <a:pt x="1412240" y="7620"/>
                </a:cubicBezTo>
                <a:cubicBezTo>
                  <a:pt x="1217930" y="0"/>
                  <a:pt x="1024890" y="2540"/>
                  <a:pt x="830580" y="7620"/>
                </a:cubicBezTo>
                <a:cubicBezTo>
                  <a:pt x="553720" y="15240"/>
                  <a:pt x="276860" y="11430"/>
                  <a:pt x="0" y="8890"/>
                </a:cubicBezTo>
                <a:cubicBezTo>
                  <a:pt x="0" y="209550"/>
                  <a:pt x="1270" y="410210"/>
                  <a:pt x="2540" y="610870"/>
                </a:cubicBezTo>
                <a:cubicBezTo>
                  <a:pt x="5080" y="1122680"/>
                  <a:pt x="10160" y="1635760"/>
                  <a:pt x="11430" y="2147570"/>
                </a:cubicBezTo>
                <a:cubicBezTo>
                  <a:pt x="12700" y="2499360"/>
                  <a:pt x="12700" y="2852420"/>
                  <a:pt x="12700" y="3204210"/>
                </a:cubicBezTo>
                <a:cubicBezTo>
                  <a:pt x="158750" y="3205480"/>
                  <a:pt x="304800" y="3208020"/>
                  <a:pt x="450850" y="3213100"/>
                </a:cubicBezTo>
                <a:cubicBezTo>
                  <a:pt x="518160" y="3215640"/>
                  <a:pt x="584200" y="3218180"/>
                  <a:pt x="651510" y="3220720"/>
                </a:cubicBezTo>
                <a:cubicBezTo>
                  <a:pt x="845820" y="3220720"/>
                  <a:pt x="1038860" y="3235960"/>
                  <a:pt x="1233170" y="3243580"/>
                </a:cubicBezTo>
                <a:cubicBezTo>
                  <a:pt x="1442720" y="3251200"/>
                  <a:pt x="1653540" y="3239770"/>
                  <a:pt x="1863090" y="3230880"/>
                </a:cubicBezTo>
                <a:cubicBezTo>
                  <a:pt x="2092960" y="3220720"/>
                  <a:pt x="2322830" y="3208020"/>
                  <a:pt x="2552700" y="3205480"/>
                </a:cubicBezTo>
                <a:cubicBezTo>
                  <a:pt x="2550160" y="3079750"/>
                  <a:pt x="2546350" y="2954020"/>
                  <a:pt x="2547620" y="2828290"/>
                </a:cubicBezTo>
                <a:cubicBezTo>
                  <a:pt x="2548890" y="2319020"/>
                  <a:pt x="2551430" y="1809750"/>
                  <a:pt x="2551430" y="130048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7272" t="232" r="-98588" b="-2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6496">
            <a:off x="14494992" y="655923"/>
            <a:ext cx="1398283" cy="20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98456">
            <a:off x="15455219" y="8134616"/>
            <a:ext cx="2742668" cy="280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2057400" y="488815"/>
            <a:ext cx="1084944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I. Loại hình ngôn ngữ</a:t>
            </a:r>
            <a:endParaRPr sz="8800" b="1">
              <a:solidFill>
                <a:srgbClr val="39484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905000" y="3536737"/>
            <a:ext cx="10318364" cy="369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Loại hình là tập hợp những sự vật, hiện tượng cùng </a:t>
            </a:r>
            <a:r>
              <a:rPr lang="en-US" sz="6600" u="sng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có chung những đặc điểm</a:t>
            </a:r>
            <a:r>
              <a:rPr lang="en-US" sz="66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cơ bản nào đó </a:t>
            </a:r>
            <a:endParaRPr sz="66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13359">
            <a:off x="98263" y="7313802"/>
            <a:ext cx="2636346" cy="2730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609600" y="471497"/>
            <a:ext cx="14961172" cy="93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12926789" y="2869847"/>
            <a:ext cx="5287965" cy="7099709"/>
          </a:xfrm>
          <a:custGeom>
            <a:avLst/>
            <a:gdLst/>
            <a:ahLst/>
            <a:cxnLst/>
            <a:rect l="l" t="t" r="r" b="b"/>
            <a:pathLst>
              <a:path w="2552700" h="3251200" extrusionOk="0">
                <a:moveTo>
                  <a:pt x="2551430" y="1300480"/>
                </a:moveTo>
                <a:cubicBezTo>
                  <a:pt x="2551430" y="881380"/>
                  <a:pt x="2548890" y="462280"/>
                  <a:pt x="2540000" y="44450"/>
                </a:cubicBezTo>
                <a:cubicBezTo>
                  <a:pt x="2358390" y="45720"/>
                  <a:pt x="2175510" y="39370"/>
                  <a:pt x="1993900" y="31750"/>
                </a:cubicBezTo>
                <a:cubicBezTo>
                  <a:pt x="1799590" y="22860"/>
                  <a:pt x="1606550" y="12700"/>
                  <a:pt x="1412240" y="7620"/>
                </a:cubicBezTo>
                <a:cubicBezTo>
                  <a:pt x="1217930" y="0"/>
                  <a:pt x="1024890" y="2540"/>
                  <a:pt x="830580" y="7620"/>
                </a:cubicBezTo>
                <a:cubicBezTo>
                  <a:pt x="553720" y="15240"/>
                  <a:pt x="276860" y="11430"/>
                  <a:pt x="0" y="8890"/>
                </a:cubicBezTo>
                <a:cubicBezTo>
                  <a:pt x="0" y="209550"/>
                  <a:pt x="1270" y="410210"/>
                  <a:pt x="2540" y="610870"/>
                </a:cubicBezTo>
                <a:cubicBezTo>
                  <a:pt x="5080" y="1122680"/>
                  <a:pt x="10160" y="1635760"/>
                  <a:pt x="11430" y="2147570"/>
                </a:cubicBezTo>
                <a:cubicBezTo>
                  <a:pt x="12700" y="2499360"/>
                  <a:pt x="12700" y="2852420"/>
                  <a:pt x="12700" y="3204210"/>
                </a:cubicBezTo>
                <a:cubicBezTo>
                  <a:pt x="158750" y="3205480"/>
                  <a:pt x="304800" y="3208020"/>
                  <a:pt x="450850" y="3213100"/>
                </a:cubicBezTo>
                <a:cubicBezTo>
                  <a:pt x="518160" y="3215640"/>
                  <a:pt x="584200" y="3218180"/>
                  <a:pt x="651510" y="3220720"/>
                </a:cubicBezTo>
                <a:cubicBezTo>
                  <a:pt x="845820" y="3220720"/>
                  <a:pt x="1038860" y="3235960"/>
                  <a:pt x="1233170" y="3243580"/>
                </a:cubicBezTo>
                <a:cubicBezTo>
                  <a:pt x="1442720" y="3251200"/>
                  <a:pt x="1653540" y="3239770"/>
                  <a:pt x="1863090" y="3230880"/>
                </a:cubicBezTo>
                <a:cubicBezTo>
                  <a:pt x="2092960" y="3220720"/>
                  <a:pt x="2322830" y="3208020"/>
                  <a:pt x="2552700" y="3205480"/>
                </a:cubicBezTo>
                <a:cubicBezTo>
                  <a:pt x="2550160" y="3079750"/>
                  <a:pt x="2546350" y="2954020"/>
                  <a:pt x="2547620" y="2828290"/>
                </a:cubicBezTo>
                <a:cubicBezTo>
                  <a:pt x="2548890" y="2319020"/>
                  <a:pt x="2551430" y="1809750"/>
                  <a:pt x="2551430" y="130048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7272" t="232" r="-98588" b="-2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6496">
            <a:off x="14368721" y="934352"/>
            <a:ext cx="1398283" cy="20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98456">
            <a:off x="15455219" y="8134616"/>
            <a:ext cx="2742668" cy="280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1456422" y="1120917"/>
            <a:ext cx="125742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LOẠI HÌNH NGÔN NGỮ LÀ GÌ?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1987778" y="2321246"/>
            <a:ext cx="10515600" cy="558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Loại hình ngôn ngữ là tập hợp những ngôn ngữ tuy </a:t>
            </a:r>
            <a:r>
              <a:rPr lang="en-US" sz="6000" u="sng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có thể không cùng nguồn gốc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nhưng </a:t>
            </a:r>
            <a:r>
              <a:rPr lang="en-US" sz="6000" b="1" u="sng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có những đặc điểm giống nhau</a:t>
            </a: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 về cấu trúc ngữ âm, từ vựng, ngữ pháp</a:t>
            </a: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13359">
            <a:off x="98263" y="7313802"/>
            <a:ext cx="2636346" cy="2730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609600" y="506575"/>
            <a:ext cx="17068800" cy="934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36496">
            <a:off x="15967294" y="-611341"/>
            <a:ext cx="1398283" cy="20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98456">
            <a:off x="15455219" y="8134616"/>
            <a:ext cx="2742668" cy="280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2057400" y="488815"/>
            <a:ext cx="1084944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I. Loại hình ngôn ngữ</a:t>
            </a:r>
            <a:endParaRPr sz="8800" b="1">
              <a:solidFill>
                <a:srgbClr val="39484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1700901" y="2479398"/>
            <a:ext cx="15735044" cy="337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Câu 3: Trên thế giới có bao nhiêu loại hình ngôn ngữ phổ biến </a:t>
            </a:r>
            <a:endParaRPr/>
          </a:p>
          <a:p>
            <a:pPr marL="914400" marR="0" lvl="0" indent="-533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>
              <a:solidFill>
                <a:srgbClr val="39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13359">
            <a:off x="61364" y="7477192"/>
            <a:ext cx="2636346" cy="2730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6084241" y="4533900"/>
            <a:ext cx="762000" cy="853717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7010400" y="4364767"/>
            <a:ext cx="9337962" cy="447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914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484F"/>
              </a:buClr>
              <a:buSzPts val="6000"/>
              <a:buFont typeface="Arial"/>
              <a:buAutoNum type="alphaUcPeriod"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914400" marR="0" lvl="0" indent="-914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484F"/>
              </a:buClr>
              <a:buSzPts val="6000"/>
              <a:buFont typeface="Arial"/>
              <a:buAutoNum type="alphaUcPeriod"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914400" marR="0" lvl="0" indent="-914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484F"/>
              </a:buClr>
              <a:buSzPts val="6000"/>
              <a:buFont typeface="Arial"/>
              <a:buAutoNum type="alphaUcPeriod"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914400" marR="0" lvl="0" indent="-914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484F"/>
              </a:buClr>
              <a:buSzPts val="6000"/>
              <a:buFont typeface="Arial"/>
              <a:buAutoNum type="alphaUcPeriod"/>
            </a:pPr>
            <a:r>
              <a:rPr lang="en-US" sz="6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677964" y="471497"/>
            <a:ext cx="14932072" cy="934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44675">
            <a:off x="15834617" y="5823403"/>
            <a:ext cx="1590727" cy="370720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1019905" y="1028700"/>
            <a:ext cx="4238662" cy="8003166"/>
          </a:xfrm>
          <a:custGeom>
            <a:avLst/>
            <a:gdLst/>
            <a:ahLst/>
            <a:cxnLst/>
            <a:rect l="l" t="t" r="r" b="b"/>
            <a:pathLst>
              <a:path w="2030526" h="3833907" extrusionOk="0">
                <a:moveTo>
                  <a:pt x="278431" y="16918"/>
                </a:moveTo>
                <a:cubicBezTo>
                  <a:pt x="278431" y="16918"/>
                  <a:pt x="604014" y="12258"/>
                  <a:pt x="906248" y="12454"/>
                </a:cubicBezTo>
                <a:cubicBezTo>
                  <a:pt x="1135303" y="12671"/>
                  <a:pt x="1756458" y="0"/>
                  <a:pt x="1756458" y="0"/>
                </a:cubicBezTo>
                <a:cubicBezTo>
                  <a:pt x="1823922" y="0"/>
                  <a:pt x="1899859" y="0"/>
                  <a:pt x="1978632" y="85073"/>
                </a:cubicBezTo>
                <a:cubicBezTo>
                  <a:pt x="2021610" y="131488"/>
                  <a:pt x="2022678" y="240224"/>
                  <a:pt x="2023083" y="320281"/>
                </a:cubicBezTo>
                <a:cubicBezTo>
                  <a:pt x="2023083" y="320281"/>
                  <a:pt x="2021379" y="2549646"/>
                  <a:pt x="2021379" y="3071322"/>
                </a:cubicBezTo>
                <a:cubicBezTo>
                  <a:pt x="2021379" y="3285481"/>
                  <a:pt x="2030527" y="3584660"/>
                  <a:pt x="2030527" y="3584660"/>
                </a:cubicBezTo>
                <a:cubicBezTo>
                  <a:pt x="2030527" y="3713329"/>
                  <a:pt x="2026357" y="3833907"/>
                  <a:pt x="1773519" y="3825772"/>
                </a:cubicBezTo>
                <a:cubicBezTo>
                  <a:pt x="1773519" y="3825772"/>
                  <a:pt x="1397047" y="3805474"/>
                  <a:pt x="1143507" y="3813072"/>
                </a:cubicBezTo>
                <a:cubicBezTo>
                  <a:pt x="950110" y="3821207"/>
                  <a:pt x="304023" y="3833907"/>
                  <a:pt x="304023" y="3833907"/>
                </a:cubicBezTo>
                <a:cubicBezTo>
                  <a:pt x="132548" y="3833907"/>
                  <a:pt x="4213" y="3732837"/>
                  <a:pt x="8532" y="3530290"/>
                </a:cubicBezTo>
                <a:cubicBezTo>
                  <a:pt x="8532" y="3530290"/>
                  <a:pt x="9630" y="3031749"/>
                  <a:pt x="4815" y="1207965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D88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1434499" y="1405278"/>
            <a:ext cx="3309951" cy="3236898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solidFill>
            <a:srgbClr val="F0F4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1412530" y="5066339"/>
            <a:ext cx="3457044" cy="3380746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solidFill>
            <a:srgbClr val="F0F4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5308579" y="1679364"/>
            <a:ext cx="103444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LOẠI HÌNH NGÔN NGỮ ĐƠN LẬP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5398348" y="5516601"/>
            <a:ext cx="102547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LOẠI HÌNH NGÔN NGỮ HÒA KẾT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5414940" y="2980563"/>
            <a:ext cx="10515600" cy="97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- Tiếng Việt, tiếng Thái, tiếng Hán,...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5484404" y="6817801"/>
            <a:ext cx="10515600" cy="97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9484F"/>
                </a:solidFill>
                <a:latin typeface="Arial"/>
                <a:ea typeface="Arial"/>
                <a:cs typeface="Arial"/>
                <a:sym typeface="Arial"/>
              </a:rPr>
              <a:t>- Tiếng Anh, tiếng Pháp, tiếng Nga,...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2603603" y="1503229"/>
            <a:ext cx="97174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1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2603603" y="5275184"/>
            <a:ext cx="134524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/>
          <p:nvPr/>
        </p:nvSpPr>
        <p:spPr>
          <a:xfrm>
            <a:off x="1019905" y="3467100"/>
            <a:ext cx="16239395" cy="4104711"/>
          </a:xfrm>
          <a:custGeom>
            <a:avLst/>
            <a:gdLst/>
            <a:ahLst/>
            <a:cxnLst/>
            <a:rect l="l" t="t" r="r" b="b"/>
            <a:pathLst>
              <a:path w="7779461" h="1966357" extrusionOk="0">
                <a:moveTo>
                  <a:pt x="278431" y="16918"/>
                </a:moveTo>
                <a:cubicBezTo>
                  <a:pt x="278431" y="16918"/>
                  <a:pt x="604014" y="12258"/>
                  <a:pt x="1008604" y="12454"/>
                </a:cubicBezTo>
                <a:cubicBezTo>
                  <a:pt x="6157101" y="12671"/>
                  <a:pt x="7505393" y="0"/>
                  <a:pt x="7505393" y="0"/>
                </a:cubicBezTo>
                <a:cubicBezTo>
                  <a:pt x="7572856" y="0"/>
                  <a:pt x="7648794" y="0"/>
                  <a:pt x="7727566" y="85073"/>
                </a:cubicBezTo>
                <a:cubicBezTo>
                  <a:pt x="7770545" y="131488"/>
                  <a:pt x="7771613" y="240224"/>
                  <a:pt x="7772018" y="320281"/>
                </a:cubicBezTo>
                <a:cubicBezTo>
                  <a:pt x="7772018" y="320281"/>
                  <a:pt x="7770313" y="1004471"/>
                  <a:pt x="7770313" y="1203772"/>
                </a:cubicBezTo>
                <a:cubicBezTo>
                  <a:pt x="7770313" y="1417931"/>
                  <a:pt x="7779462" y="1717110"/>
                  <a:pt x="7779462" y="1717110"/>
                </a:cubicBezTo>
                <a:cubicBezTo>
                  <a:pt x="7779462" y="1845779"/>
                  <a:pt x="7775292" y="1966357"/>
                  <a:pt x="7522454" y="1958222"/>
                </a:cubicBezTo>
                <a:cubicBezTo>
                  <a:pt x="7522454" y="1958222"/>
                  <a:pt x="7145982" y="1937924"/>
                  <a:pt x="6341484" y="1945522"/>
                </a:cubicBezTo>
                <a:cubicBezTo>
                  <a:pt x="1994491" y="1953657"/>
                  <a:pt x="304023" y="1966357"/>
                  <a:pt x="304023" y="1966357"/>
                </a:cubicBezTo>
                <a:cubicBezTo>
                  <a:pt x="132548" y="1966357"/>
                  <a:pt x="4213" y="1865287"/>
                  <a:pt x="8532" y="1662740"/>
                </a:cubicBezTo>
                <a:cubicBezTo>
                  <a:pt x="8532" y="1662740"/>
                  <a:pt x="9630" y="1164199"/>
                  <a:pt x="4815" y="944842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FCE4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2054356" y="1485900"/>
            <a:ext cx="1417049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663E2C"/>
                </a:solidFill>
                <a:latin typeface="Sofia"/>
                <a:ea typeface="Sofia"/>
                <a:cs typeface="Sofia"/>
                <a:sym typeface="Sofia"/>
              </a:rPr>
              <a:t>Khui quà thôi nào bạn ơi!</a:t>
            </a:r>
            <a:endParaRPr/>
          </a:p>
        </p:txBody>
      </p:sp>
      <p:pic>
        <p:nvPicPr>
          <p:cNvPr id="167" name="Google Shape;167;p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6489" y="4374473"/>
            <a:ext cx="2869794" cy="286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8506" y="4376151"/>
            <a:ext cx="3017079" cy="301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80014" y="4414376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126003" y="4279884"/>
            <a:ext cx="3017079" cy="283778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2514600" y="7571811"/>
            <a:ext cx="63991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1</a:t>
            </a:r>
            <a:endParaRPr/>
          </a:p>
        </p:txBody>
      </p:sp>
      <p:sp>
        <p:nvSpPr>
          <p:cNvPr id="172" name="Google Shape;172;p8"/>
          <p:cNvSpPr txBox="1"/>
          <p:nvPr/>
        </p:nvSpPr>
        <p:spPr>
          <a:xfrm>
            <a:off x="6235161" y="7571811"/>
            <a:ext cx="11296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2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9234900" y="7575275"/>
            <a:ext cx="11296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3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12150600" y="7571811"/>
            <a:ext cx="11296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4</a:t>
            </a: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14980055" y="7599765"/>
            <a:ext cx="11296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39484F"/>
                </a:solidFill>
                <a:latin typeface="Sofia"/>
                <a:ea typeface="Sofia"/>
                <a:cs typeface="Sofia"/>
                <a:sym typeface="Sofia"/>
              </a:rPr>
              <a:t>5</a:t>
            </a:r>
            <a:endParaRPr/>
          </a:p>
        </p:txBody>
      </p:sp>
      <p:pic>
        <p:nvPicPr>
          <p:cNvPr id="176" name="Google Shape;176;p8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280544" y="4374473"/>
            <a:ext cx="2869794" cy="286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 t="39357"/>
          <a:stretch/>
        </p:blipFill>
        <p:spPr>
          <a:xfrm flipH="1">
            <a:off x="1600199" y="886418"/>
            <a:ext cx="16041663" cy="862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47594">
            <a:off x="1246668" y="6542804"/>
            <a:ext cx="2303334" cy="277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68060">
            <a:off x="2733084" y="547433"/>
            <a:ext cx="1070620" cy="20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959761" y="5893436"/>
            <a:ext cx="1504885" cy="350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5598454" y="7556322"/>
            <a:ext cx="2636346" cy="2730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/>
          <p:nvPr/>
        </p:nvSpPr>
        <p:spPr>
          <a:xfrm>
            <a:off x="7162800" y="1067175"/>
            <a:ext cx="9840142" cy="7966806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solidFill>
            <a:srgbClr val="3948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7789192" y="2728208"/>
            <a:ext cx="879725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rPr>
              <a:t>Hộp quà may mắn </a:t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7312" y="1962684"/>
            <a:ext cx="4876190" cy="48761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 txBox="1"/>
          <p:nvPr/>
        </p:nvSpPr>
        <p:spPr>
          <a:xfrm>
            <a:off x="7784809" y="4775540"/>
            <a:ext cx="879725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rPr>
              <a:t>Chúc mừng bạn được cộng 10 điểm</a:t>
            </a:r>
            <a:endParaRPr sz="8000" b="1">
              <a:solidFill>
                <a:schemeClr val="lt1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1812</Words>
  <Application>Microsoft Office PowerPoint</Application>
  <PresentationFormat>Custom</PresentationFormat>
  <Paragraphs>178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Sofia</vt:lpstr>
      <vt:lpstr>Lilita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ctybaoduong070620</cp:lastModifiedBy>
  <cp:revision>1</cp:revision>
  <dcterms:created xsi:type="dcterms:W3CDTF">2006-08-16T00:00:00Z</dcterms:created>
  <dcterms:modified xsi:type="dcterms:W3CDTF">2023-03-27T15:56:24Z</dcterms:modified>
</cp:coreProperties>
</file>